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70" r:id="rId3"/>
    <p:sldId id="260" r:id="rId4"/>
    <p:sldId id="268" r:id="rId5"/>
    <p:sldId id="292" r:id="rId6"/>
    <p:sldId id="295" r:id="rId7"/>
    <p:sldId id="289" r:id="rId8"/>
    <p:sldId id="296" r:id="rId9"/>
    <p:sldId id="297" r:id="rId10"/>
    <p:sldId id="298" r:id="rId11"/>
    <p:sldId id="288" r:id="rId12"/>
    <p:sldId id="294" r:id="rId13"/>
    <p:sldId id="277" r:id="rId14"/>
    <p:sldId id="299" r:id="rId15"/>
    <p:sldId id="287" r:id="rId16"/>
    <p:sldId id="275" r:id="rId17"/>
    <p:sldId id="278" r:id="rId18"/>
    <p:sldId id="267" r:id="rId19"/>
    <p:sldId id="266" r:id="rId20"/>
    <p:sldId id="269" r:id="rId21"/>
    <p:sldId id="262" r:id="rId22"/>
    <p:sldId id="263" r:id="rId23"/>
    <p:sldId id="264" r:id="rId24"/>
    <p:sldId id="258" r:id="rId25"/>
    <p:sldId id="259" r:id="rId26"/>
    <p:sldId id="265" r:id="rId27"/>
    <p:sldId id="276" r:id="rId28"/>
    <p:sldId id="282" r:id="rId29"/>
    <p:sldId id="286" r:id="rId30"/>
    <p:sldId id="284" r:id="rId31"/>
    <p:sldId id="272" r:id="rId32"/>
    <p:sldId id="290" r:id="rId33"/>
    <p:sldId id="281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E3ADB-9E23-44C5-8CB3-72BBCB2E272A}" type="datetimeFigureOut">
              <a:rPr lang="en-JM" smtClean="0"/>
              <a:pPr/>
              <a:t>20/03/2012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DFAFB-2693-410F-AB82-8DA38D12FDD9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8596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J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DFAFB-2693-410F-AB82-8DA38D12FDD9}" type="slidenum">
              <a:rPr lang="en-JM" smtClean="0"/>
              <a:pPr/>
              <a:t>13</a:t>
            </a:fld>
            <a:endParaRPr lang="en-JM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001000" cy="1676399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Carron Hall Solar Energy Project</a:t>
            </a:r>
            <a:br>
              <a:rPr lang="en-JM" dirty="0" smtClean="0"/>
            </a:br>
            <a:r>
              <a:rPr lang="en-JM" sz="3600" dirty="0" smtClean="0"/>
              <a:t>A model of solar energy application in Jamaica</a:t>
            </a:r>
            <a:endParaRPr lang="en-JM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334000"/>
            <a:ext cx="6400800" cy="1295400"/>
          </a:xfrm>
        </p:spPr>
        <p:txBody>
          <a:bodyPr>
            <a:normAutofit fontScale="62500" lnSpcReduction="20000"/>
          </a:bodyPr>
          <a:lstStyle/>
          <a:p>
            <a:r>
              <a:rPr lang="en-JM" dirty="0" smtClean="0"/>
              <a:t>Presented by:</a:t>
            </a:r>
          </a:p>
          <a:p>
            <a:r>
              <a:rPr lang="en-JM" dirty="0" smtClean="0"/>
              <a:t>Dr. Michael Case PhD, PE</a:t>
            </a:r>
          </a:p>
          <a:p>
            <a:r>
              <a:rPr lang="en-JM" dirty="0" smtClean="0"/>
              <a:t>Adjunct Faculty, UTECH</a:t>
            </a:r>
          </a:p>
          <a:p>
            <a:r>
              <a:rPr lang="en-JM" dirty="0" smtClean="0"/>
              <a:t>Renewable Energy Systems Consultant</a:t>
            </a:r>
            <a:endParaRPr lang="en-JM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286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System Design Considerations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525963"/>
          </a:xfrm>
        </p:spPr>
        <p:txBody>
          <a:bodyPr/>
          <a:lstStyle/>
          <a:p>
            <a:r>
              <a:rPr lang="en-JM" dirty="0" smtClean="0"/>
              <a:t>AC Pump/Inverter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334000"/>
          </a:xfrm>
        </p:spPr>
        <p:txBody>
          <a:bodyPr/>
          <a:lstStyle/>
          <a:p>
            <a:r>
              <a:rPr lang="en-JM" dirty="0" smtClean="0"/>
              <a:t>DC Submersible Pump</a:t>
            </a:r>
            <a:endParaRPr lang="en-JM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5181600"/>
            <a:ext cx="2734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dirty="0" smtClean="0"/>
              <a:t>1 HP Grundfos submersible</a:t>
            </a:r>
          </a:p>
          <a:p>
            <a:r>
              <a:rPr lang="en-JM" dirty="0" smtClean="0"/>
              <a:t>DC Pump </a:t>
            </a:r>
          </a:p>
          <a:p>
            <a:r>
              <a:rPr lang="en-JM" dirty="0" smtClean="0"/>
              <a:t>11 gallons/min</a:t>
            </a:r>
          </a:p>
          <a:p>
            <a:r>
              <a:rPr lang="en-JM" dirty="0" smtClean="0"/>
              <a:t>300 ft  Head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8288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828800"/>
            <a:ext cx="1143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81200"/>
            <a:ext cx="2743200" cy="2764534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4038600" y="3429000"/>
            <a:ext cx="970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sz="6000" dirty="0" smtClean="0"/>
              <a:t>VS</a:t>
            </a:r>
            <a:endParaRPr lang="en-JM" sz="60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Scope of Works </a:t>
            </a:r>
            <a:endParaRPr lang="en-JM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533400"/>
          </a:xfrm>
        </p:spPr>
        <p:txBody>
          <a:bodyPr/>
          <a:lstStyle/>
          <a:p>
            <a:r>
              <a:rPr lang="en-JM" dirty="0" smtClean="0"/>
              <a:t>UTech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4040188" cy="5257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JM" dirty="0" smtClean="0"/>
          </a:p>
          <a:p>
            <a:pPr lvl="0"/>
            <a:r>
              <a:rPr lang="en-US" sz="5100" dirty="0" smtClean="0"/>
              <a:t>Sourcing and Installing 1.0 kW of silicon solar panels</a:t>
            </a:r>
            <a:endParaRPr lang="en-JM" sz="5100" dirty="0" smtClean="0"/>
          </a:p>
          <a:p>
            <a:pPr lvl="0"/>
            <a:r>
              <a:rPr lang="en-US" sz="5100" dirty="0" smtClean="0"/>
              <a:t>Sourcing and Installing submersible DC 1 HP Pump, pump motor and controller</a:t>
            </a:r>
            <a:endParaRPr lang="en-JM" sz="5100" dirty="0" smtClean="0"/>
          </a:p>
          <a:p>
            <a:pPr lvl="0"/>
            <a:r>
              <a:rPr lang="en-US" sz="5100" dirty="0" smtClean="0"/>
              <a:t>Fabrication of rack for PV array to be seated</a:t>
            </a:r>
            <a:endParaRPr lang="en-JM" sz="5100" dirty="0" smtClean="0"/>
          </a:p>
          <a:p>
            <a:pPr lvl="0"/>
            <a:r>
              <a:rPr lang="en-US" sz="5100" dirty="0" smtClean="0"/>
              <a:t>Design and install all electrical and plumbing works to ensure smooth operation of the pump</a:t>
            </a:r>
            <a:endParaRPr lang="en-JM" sz="5100" dirty="0" smtClean="0"/>
          </a:p>
          <a:p>
            <a:pPr lvl="0"/>
            <a:r>
              <a:rPr lang="en-US" sz="5100" dirty="0" smtClean="0"/>
              <a:t>Provide an outlet from the pump to be connected to the piping from the tanks at the school</a:t>
            </a:r>
          </a:p>
          <a:p>
            <a:pPr lvl="0"/>
            <a:r>
              <a:rPr lang="en-US" sz="5100" dirty="0" smtClean="0"/>
              <a:t>Install Electrical Controls for safe operation of Submersible Pump</a:t>
            </a:r>
            <a:endParaRPr lang="en-JM" sz="5100" dirty="0" smtClean="0"/>
          </a:p>
          <a:p>
            <a:pPr>
              <a:buNone/>
            </a:pPr>
            <a:r>
              <a:rPr lang="en-US" sz="5100" dirty="0" smtClean="0"/>
              <a:t> </a:t>
            </a:r>
            <a:endParaRPr lang="en-JM" sz="5100" dirty="0" smtClean="0"/>
          </a:p>
          <a:p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914400"/>
            <a:ext cx="4495800" cy="639762"/>
          </a:xfrm>
        </p:spPr>
        <p:txBody>
          <a:bodyPr>
            <a:normAutofit/>
          </a:bodyPr>
          <a:lstStyle/>
          <a:p>
            <a:r>
              <a:rPr lang="en-JM" dirty="0" smtClean="0"/>
              <a:t>NWC Carron Hall &amp; </a:t>
            </a:r>
            <a:r>
              <a:rPr lang="en-JM" dirty="0" smtClean="0"/>
              <a:t>Parish Council</a:t>
            </a:r>
            <a:endParaRPr lang="en-JM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1524000"/>
            <a:ext cx="4041775" cy="4572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JM" dirty="0" smtClean="0"/>
          </a:p>
          <a:p>
            <a:pPr lvl="0"/>
            <a:r>
              <a:rPr lang="en-US" dirty="0" smtClean="0"/>
              <a:t>Cleaning and brush cutting site</a:t>
            </a:r>
          </a:p>
          <a:p>
            <a:pPr lvl="0"/>
            <a:r>
              <a:rPr lang="en-US" dirty="0" smtClean="0"/>
              <a:t>Sourcing and installing storage tanks at the school</a:t>
            </a:r>
            <a:endParaRPr lang="en-JM" dirty="0" smtClean="0"/>
          </a:p>
          <a:p>
            <a:pPr lvl="0"/>
            <a:r>
              <a:rPr lang="en-US" dirty="0" smtClean="0"/>
              <a:t>Running water pipeline from the Pump  to storage tanks at the school </a:t>
            </a:r>
            <a:r>
              <a:rPr lang="en-US" dirty="0" smtClean="0"/>
              <a:t>20</a:t>
            </a:r>
            <a:r>
              <a:rPr lang="en-US" dirty="0" smtClean="0"/>
              <a:t>00 </a:t>
            </a:r>
            <a:r>
              <a:rPr lang="en-US" dirty="0" smtClean="0"/>
              <a:t>feet away</a:t>
            </a:r>
          </a:p>
          <a:p>
            <a:pPr lvl="0"/>
            <a:r>
              <a:rPr lang="en-US" dirty="0" smtClean="0"/>
              <a:t>Stand pipe purchase and installation</a:t>
            </a:r>
            <a:endParaRPr lang="en-JM" dirty="0" smtClean="0"/>
          </a:p>
          <a:p>
            <a:pPr lvl="0"/>
            <a:r>
              <a:rPr lang="en-US" dirty="0" smtClean="0"/>
              <a:t>Security arrangements from theft for any part of the system</a:t>
            </a:r>
            <a:endParaRPr lang="en-JM" dirty="0" smtClean="0"/>
          </a:p>
          <a:p>
            <a:endParaRPr lang="en-JM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z="4000"/>
              <a:t>Standard Testing Conditions (STC)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PV Quality begins with STC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Irradiance - 1000W/m</a:t>
            </a:r>
            <a:r>
              <a:rPr lang="en-US" sz="2000" baseline="30000"/>
              <a:t>2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Cell Temperature - 25</a:t>
            </a:r>
            <a:r>
              <a:rPr lang="en-US" sz="2000">
                <a:cs typeface="Times New Roman" pitchFamily="18" charset="0"/>
              </a:rPr>
              <a:t>±2°C</a:t>
            </a:r>
          </a:p>
          <a:p>
            <a:pPr lvl="2">
              <a:lnSpc>
                <a:spcPct val="80000"/>
              </a:lnSpc>
            </a:pPr>
            <a:r>
              <a:rPr lang="en-US" sz="2000">
                <a:cs typeface="Times New Roman" pitchFamily="18" charset="0"/>
              </a:rPr>
              <a:t>Spectral Distribution - AM1.5</a:t>
            </a:r>
          </a:p>
          <a:p>
            <a:pPr>
              <a:lnSpc>
                <a:spcPct val="80000"/>
              </a:lnSpc>
            </a:pPr>
            <a:r>
              <a:rPr lang="en-US" sz="2800">
                <a:cs typeface="Times New Roman" pitchFamily="18" charset="0"/>
              </a:rPr>
              <a:t>PV Modules are Rated at STC</a:t>
            </a:r>
          </a:p>
          <a:p>
            <a:pPr>
              <a:lnSpc>
                <a:spcPct val="80000"/>
              </a:lnSpc>
            </a:pPr>
            <a:r>
              <a:rPr lang="en-US" sz="2800">
                <a:cs typeface="Times New Roman" pitchFamily="18" charset="0"/>
              </a:rPr>
              <a:t>Fill Factor (FF) Measurements are standardized at STC</a:t>
            </a:r>
          </a:p>
          <a:p>
            <a:pPr>
              <a:lnSpc>
                <a:spcPct val="80000"/>
              </a:lnSpc>
            </a:pPr>
            <a:endParaRPr lang="en-US" sz="2800"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800"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US" sz="2800"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657600" y="2514600"/>
            <a:ext cx="5486400" cy="2628900"/>
            <a:chOff x="2520" y="1397"/>
            <a:chExt cx="7200" cy="3549"/>
          </a:xfrm>
        </p:grpSpPr>
        <p:sp>
          <p:nvSpPr>
            <p:cNvPr id="22533" name="AutoShape 5"/>
            <p:cNvSpPr>
              <a:spLocks noChangeAspect="1" noChangeArrowheads="1"/>
            </p:cNvSpPr>
            <p:nvPr/>
          </p:nvSpPr>
          <p:spPr bwMode="auto">
            <a:xfrm>
              <a:off x="2520" y="1397"/>
              <a:ext cx="7200" cy="3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 rot="1851252">
              <a:off x="3420" y="4020"/>
              <a:ext cx="2550" cy="1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cxnSp>
          <p:nvCxnSpPr>
            <p:cNvPr id="22535" name="AutoShape 7"/>
            <p:cNvCxnSpPr>
              <a:cxnSpLocks noChangeShapeType="1"/>
              <a:stCxn id="22534" idx="0"/>
            </p:cNvCxnSpPr>
            <p:nvPr/>
          </p:nvCxnSpPr>
          <p:spPr bwMode="auto">
            <a:xfrm flipV="1">
              <a:off x="4733" y="1706"/>
              <a:ext cx="37" cy="23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2536" name="AutoShape 8"/>
            <p:cNvCxnSpPr>
              <a:cxnSpLocks noChangeShapeType="1"/>
              <a:stCxn id="22534" idx="0"/>
            </p:cNvCxnSpPr>
            <p:nvPr/>
          </p:nvCxnSpPr>
          <p:spPr bwMode="auto">
            <a:xfrm flipV="1">
              <a:off x="4733" y="4023"/>
              <a:ext cx="3637" cy="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2537" name="AutoShape 9"/>
            <p:cNvCxnSpPr>
              <a:cxnSpLocks noChangeShapeType="1"/>
              <a:stCxn id="22534" idx="0"/>
            </p:cNvCxnSpPr>
            <p:nvPr/>
          </p:nvCxnSpPr>
          <p:spPr bwMode="auto">
            <a:xfrm flipV="1">
              <a:off x="4733" y="2326"/>
              <a:ext cx="2437" cy="1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2538" name="Oval 10"/>
            <p:cNvSpPr>
              <a:spLocks noChangeArrowheads="1"/>
            </p:cNvSpPr>
            <p:nvPr/>
          </p:nvSpPr>
          <p:spPr bwMode="auto">
            <a:xfrm>
              <a:off x="7470" y="1860"/>
              <a:ext cx="450" cy="4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cxnSp>
          <p:nvCxnSpPr>
            <p:cNvPr id="22539" name="AutoShape 11"/>
            <p:cNvCxnSpPr>
              <a:cxnSpLocks noChangeShapeType="1"/>
              <a:stCxn id="22534" idx="0"/>
            </p:cNvCxnSpPr>
            <p:nvPr/>
          </p:nvCxnSpPr>
          <p:spPr bwMode="auto">
            <a:xfrm flipV="1">
              <a:off x="4733" y="2480"/>
              <a:ext cx="1237" cy="15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sp>
          <p:nvSpPr>
            <p:cNvPr id="22540" name="Arc 12"/>
            <p:cNvSpPr>
              <a:spLocks/>
            </p:cNvSpPr>
            <p:nvPr/>
          </p:nvSpPr>
          <p:spPr bwMode="auto">
            <a:xfrm>
              <a:off x="4770" y="2786"/>
              <a:ext cx="750" cy="3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22541" name="Arc 13"/>
            <p:cNvSpPr>
              <a:spLocks/>
            </p:cNvSpPr>
            <p:nvPr/>
          </p:nvSpPr>
          <p:spPr bwMode="auto">
            <a:xfrm>
              <a:off x="4770" y="1860"/>
              <a:ext cx="1500" cy="10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22542" name="Rectangle 14"/>
            <p:cNvSpPr>
              <a:spLocks noChangeArrowheads="1"/>
            </p:cNvSpPr>
            <p:nvPr/>
          </p:nvSpPr>
          <p:spPr bwMode="auto">
            <a:xfrm rot="292484">
              <a:off x="4920" y="2477"/>
              <a:ext cx="592" cy="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37°</a:t>
              </a:r>
              <a:endParaRPr lang="en-US" b="0"/>
            </a:p>
          </p:txBody>
        </p:sp>
        <p:sp>
          <p:nvSpPr>
            <p:cNvPr id="22543" name="Rectangle 15"/>
            <p:cNvSpPr>
              <a:spLocks noChangeArrowheads="1"/>
            </p:cNvSpPr>
            <p:nvPr/>
          </p:nvSpPr>
          <p:spPr bwMode="auto">
            <a:xfrm rot="292484">
              <a:off x="5520" y="2477"/>
              <a:ext cx="592" cy="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n</a:t>
              </a:r>
              <a:endParaRPr lang="en-US" b="0"/>
            </a:p>
          </p:txBody>
        </p:sp>
        <p:sp>
          <p:nvSpPr>
            <p:cNvPr id="22544" name="Rectangle 16"/>
            <p:cNvSpPr>
              <a:spLocks noChangeArrowheads="1"/>
            </p:cNvSpPr>
            <p:nvPr/>
          </p:nvSpPr>
          <p:spPr bwMode="auto">
            <a:xfrm>
              <a:off x="5070" y="1397"/>
              <a:ext cx="1350" cy="3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48.19°(AM 1.5)</a:t>
              </a:r>
              <a:endParaRPr lang="en-US" b="0"/>
            </a:p>
          </p:txBody>
        </p:sp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7470" y="3557"/>
              <a:ext cx="1200" cy="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Horizon</a:t>
              </a:r>
              <a:endParaRPr lang="en-US" b="0"/>
            </a:p>
          </p:txBody>
        </p:sp>
        <p:sp>
          <p:nvSpPr>
            <p:cNvPr id="22546" name="Text Box 18"/>
            <p:cNvSpPr txBox="1">
              <a:spLocks noChangeArrowheads="1"/>
            </p:cNvSpPr>
            <p:nvPr/>
          </p:nvSpPr>
          <p:spPr bwMode="auto">
            <a:xfrm>
              <a:off x="3870" y="1551"/>
              <a:ext cx="750" cy="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 Zenith</a:t>
              </a:r>
              <a:endParaRPr lang="en-US" b="0"/>
            </a:p>
          </p:txBody>
        </p:sp>
        <p:sp>
          <p:nvSpPr>
            <p:cNvPr id="22547" name="Text Box 19"/>
            <p:cNvSpPr txBox="1">
              <a:spLocks noChangeArrowheads="1"/>
            </p:cNvSpPr>
            <p:nvPr/>
          </p:nvSpPr>
          <p:spPr bwMode="auto">
            <a:xfrm>
              <a:off x="7470" y="2477"/>
              <a:ext cx="600" cy="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Sun</a:t>
              </a:r>
              <a:endParaRPr lang="en-US" b="0"/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5820" y="4328"/>
              <a:ext cx="1350" cy="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00" b="0"/>
                <a:t>Tilted Surface</a:t>
              </a:r>
              <a:endParaRPr lang="en-US" b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PV Module Specifications</a:t>
            </a:r>
            <a:br>
              <a:rPr lang="en-JM" dirty="0" smtClean="0"/>
            </a:br>
            <a:r>
              <a:rPr lang="en-JM" dirty="0" smtClean="0"/>
              <a:t>6x180 Watt Mono Silicon Modules</a:t>
            </a:r>
            <a:endParaRPr lang="en-JM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240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3657600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M" dirty="0" smtClean="0"/>
              <a:t>PV  mono silicon Modules</a:t>
            </a:r>
          </a:p>
          <a:p>
            <a:r>
              <a:rPr lang="en-JM" sz="2000" b="1" dirty="0" smtClean="0"/>
              <a:t>RATING AT STC</a:t>
            </a:r>
          </a:p>
          <a:p>
            <a:r>
              <a:rPr lang="en-JM" sz="1600" b="1" dirty="0" smtClean="0"/>
              <a:t> (1kW/m</a:t>
            </a:r>
            <a:r>
              <a:rPr lang="en-JM" sz="1600" b="1" baseline="30000" dirty="0" smtClean="0"/>
              <a:t>2</a:t>
            </a:r>
            <a:r>
              <a:rPr lang="en-JM" sz="1600" b="1" dirty="0" smtClean="0"/>
              <a:t>, 25°C, 1.5 AM)</a:t>
            </a:r>
          </a:p>
          <a:p>
            <a:r>
              <a:rPr lang="en-JM" dirty="0" smtClean="0"/>
              <a:t>Open Circuit Voltage (Voc): 29.6 V</a:t>
            </a:r>
          </a:p>
          <a:p>
            <a:r>
              <a:rPr lang="en-JM" dirty="0" smtClean="0"/>
              <a:t>Maximum Power Voltage :23.8 V</a:t>
            </a:r>
          </a:p>
          <a:p>
            <a:r>
              <a:rPr lang="en-JM" dirty="0" smtClean="0"/>
              <a:t>Short Circuit Current (</a:t>
            </a:r>
            <a:r>
              <a:rPr lang="en-JM" dirty="0" err="1" smtClean="0"/>
              <a:t>Isc</a:t>
            </a:r>
            <a:r>
              <a:rPr lang="en-JM" dirty="0" smtClean="0"/>
              <a:t>): 8.40 A</a:t>
            </a:r>
          </a:p>
          <a:p>
            <a:r>
              <a:rPr lang="en-JM" dirty="0" smtClean="0"/>
              <a:t>Maximum Power Current :7.57 A</a:t>
            </a:r>
          </a:p>
          <a:p>
            <a:r>
              <a:rPr lang="en-JM" dirty="0" smtClean="0"/>
              <a:t>Module Efficiency (%):13.6%</a:t>
            </a:r>
          </a:p>
          <a:p>
            <a:endParaRPr lang="en-JM" dirty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590800" y="1675952"/>
            <a:ext cx="6096000" cy="4536621"/>
            <a:chOff x="2530" y="5979"/>
            <a:chExt cx="7686" cy="4112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2530" y="5979"/>
              <a:ext cx="7686" cy="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3896" y="5979"/>
              <a:ext cx="1" cy="3484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3896" y="9465"/>
              <a:ext cx="5295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3896" y="6397"/>
              <a:ext cx="11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8484" y="6397"/>
              <a:ext cx="1" cy="30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3896" y="6397"/>
              <a:ext cx="34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896" y="6816"/>
              <a:ext cx="4270" cy="264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14" y="6258"/>
              <a:ext cx="724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0" dirty="0" err="1"/>
                <a:t>Isc</a:t>
              </a:r>
              <a:endParaRPr lang="en-US" sz="1400" b="0" dirty="0"/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042" y="6676"/>
              <a:ext cx="684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0" dirty="0"/>
                <a:t>Imp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8337" y="9604"/>
              <a:ext cx="1014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0" dirty="0"/>
                <a:t>Voc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7483" y="9604"/>
              <a:ext cx="863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0" dirty="0" err="1"/>
                <a:t>Vmp</a:t>
              </a:r>
              <a:endParaRPr lang="en-US" b="0" dirty="0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4932" y="9640"/>
              <a:ext cx="2258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0" dirty="0"/>
                <a:t>Voltage (Volts)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626" y="7015"/>
              <a:ext cx="1204" cy="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0" dirty="0"/>
                <a:t>Current</a:t>
              </a:r>
            </a:p>
            <a:p>
              <a:r>
                <a:rPr lang="en-US" b="0" dirty="0"/>
                <a:t>(Amps)</a:t>
              </a:r>
            </a:p>
          </p:txBody>
        </p:sp>
        <p:sp>
          <p:nvSpPr>
            <p:cNvPr id="24" name="Arc 23"/>
            <p:cNvSpPr>
              <a:spLocks/>
            </p:cNvSpPr>
            <p:nvPr/>
          </p:nvSpPr>
          <p:spPr bwMode="auto">
            <a:xfrm>
              <a:off x="7312" y="6397"/>
              <a:ext cx="1025" cy="105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3309"/>
                <a:gd name="T2" fmla="*/ 21532 w 21600"/>
                <a:gd name="T3" fmla="*/ 23309 h 23309"/>
                <a:gd name="T4" fmla="*/ 0 w 21600"/>
                <a:gd name="T5" fmla="*/ 21600 h 23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3309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170"/>
                    <a:pt x="21577" y="22740"/>
                    <a:pt x="21532" y="23309"/>
                  </a:cubicBezTo>
                </a:path>
                <a:path w="21600" h="23309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170"/>
                    <a:pt x="21577" y="22740"/>
                    <a:pt x="21532" y="233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8337" y="7373"/>
              <a:ext cx="147" cy="20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7376" y="6397"/>
              <a:ext cx="11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JM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8166" y="6537"/>
              <a:ext cx="555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JM"/>
            </a:p>
          </p:txBody>
        </p:sp>
      </p:grp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620000" y="1981200"/>
            <a:ext cx="12954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0" dirty="0"/>
              <a:t>Knee of Curve or maximum power point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7620000" y="3733800"/>
            <a:ext cx="914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 b="0" dirty="0" smtClean="0"/>
              <a:t>Power Curve</a:t>
            </a:r>
            <a:endParaRPr lang="en-US" sz="2000" b="0" dirty="0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7162800" y="3810000"/>
            <a:ext cx="440187" cy="30781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JM"/>
          </a:p>
        </p:txBody>
      </p:sp>
      <p:cxnSp>
        <p:nvCxnSpPr>
          <p:cNvPr id="31" name="Straight Connector 30"/>
          <p:cNvCxnSpPr>
            <a:endCxn id="34" idx="0"/>
          </p:cNvCxnSpPr>
          <p:nvPr/>
        </p:nvCxnSpPr>
        <p:spPr>
          <a:xfrm flipV="1">
            <a:off x="3733800" y="3067140"/>
            <a:ext cx="2977695" cy="24192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7086600" y="3200400"/>
            <a:ext cx="241368" cy="234552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rot="20576452">
            <a:off x="6464129" y="3055497"/>
            <a:ext cx="649988" cy="529239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M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System Schematics Final Design</a:t>
            </a:r>
            <a:endParaRPr lang="en-JM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1676400" cy="175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667" t="8142" r="6667" b="14504"/>
          <a:stretch>
            <a:fillRect/>
          </a:stretch>
        </p:blipFill>
        <p:spPr bwMode="auto">
          <a:xfrm>
            <a:off x="381000" y="11430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752600"/>
            <a:ext cx="91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371600" y="2286000"/>
            <a:ext cx="5486400" cy="8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endCxn id="2050" idx="1"/>
          </p:cNvCxnSpPr>
          <p:nvPr/>
        </p:nvCxnSpPr>
        <p:spPr>
          <a:xfrm rot="10800000">
            <a:off x="381000" y="1866900"/>
            <a:ext cx="5943600" cy="3848100"/>
          </a:xfrm>
          <a:prstGeom prst="bentConnector3">
            <a:avLst>
              <a:gd name="adj1" fmla="val 103846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543800" y="5715000"/>
            <a:ext cx="76201" cy="89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Michael Case\AppData\Local\Temp\Rar$DI01.832\P1000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343400"/>
            <a:ext cx="2040106" cy="1529671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7096125" y="5476875"/>
            <a:ext cx="5143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57400" y="3200400"/>
            <a:ext cx="41614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JM" dirty="0" smtClean="0"/>
              <a:t> </a:t>
            </a:r>
            <a:r>
              <a:rPr lang="en-JM" sz="2000" dirty="0" smtClean="0"/>
              <a:t>6x180 W PV Modules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1x1HP DC Submersible Pump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6000 gallons Water storage at school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Cut off sensor switch 6” above Pump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Cut off sensor switch at school tanks</a:t>
            </a:r>
          </a:p>
          <a:p>
            <a:endParaRPr lang="en-JM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Project Cost – Local Component</a:t>
            </a:r>
            <a:endParaRPr lang="en-JM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05001" y="1905000"/>
          <a:ext cx="5562599" cy="4296096"/>
        </p:xfrm>
        <a:graphic>
          <a:graphicData uri="http://schemas.openxmlformats.org/drawingml/2006/table">
            <a:tbl>
              <a:tblPr/>
              <a:tblGrid>
                <a:gridCol w="472888"/>
                <a:gridCol w="2255878"/>
                <a:gridCol w="776433"/>
                <a:gridCol w="1066800"/>
                <a:gridCol w="990600"/>
              </a:tblGrid>
              <a:tr h="164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Item</a:t>
                      </a:r>
                      <a:endParaRPr lang="en-JM" sz="11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Local Material/Equipment Costing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Quantity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Unit Cost (JA$)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Total Cost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Electrical Contractor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Material (Isolators switches panel boxes  wires clips etc)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Labour and Supervision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14 000.00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42 000.00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2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2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Grillwork Contractor (Carron Hall)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Fabricate crib for PV Array to specifications and weld to pole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60 000.00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3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Mason/Carpenter (Carron Hall)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Prepare footing cast concrete and install pole above surface of tanks for  support of PV array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45 000.00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2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4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Plumbing Contractor (Carron Hall)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Connecting pump outlet to main piping and to tanks &amp; misc. 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11 000.00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2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5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Labour Force (Carron Hall)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Foreman/supervisor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Water Women/Cooks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Cutlass Brushmen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Casual Labourers</a:t>
                      </a:r>
                      <a:endParaRPr lang="en-JM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2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4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2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8 days x3600.00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8 days x2000.00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3 days x2200.00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8 days x1800.00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28 800.00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32 000.00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26 400.00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28 800.00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6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Miscellaneous expenditure @ 10%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 28 800.00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7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Accommodation for Engineer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8x5000.00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  40 000.00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8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Design and Project Management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   300 000.00</a:t>
                      </a:r>
                      <a:endParaRPr lang="en-JM" sz="110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JM" sz="11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 dirty="0" smtClean="0">
                          <a:latin typeface="Times New Roman"/>
                          <a:ea typeface="Times New Roman"/>
                        </a:rPr>
                        <a:t>Project </a:t>
                      </a: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Sub Total (JA$)</a:t>
                      </a:r>
                      <a:endParaRPr lang="en-JM" sz="11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  </a:t>
                      </a:r>
                      <a:endParaRPr lang="en-US" sz="11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656 800.00</a:t>
                      </a:r>
                      <a:endParaRPr lang="en-JM" sz="11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Project Cost – Oversees Component</a:t>
            </a:r>
            <a:endParaRPr lang="en-JM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49048" y="1600200"/>
          <a:ext cx="6651952" cy="2788920"/>
        </p:xfrm>
        <a:graphic>
          <a:graphicData uri="http://schemas.openxmlformats.org/drawingml/2006/table">
            <a:tbl>
              <a:tblPr/>
              <a:tblGrid>
                <a:gridCol w="162560"/>
                <a:gridCol w="3052687"/>
                <a:gridCol w="851129"/>
                <a:gridCol w="1381868"/>
                <a:gridCol w="1203708"/>
              </a:tblGrid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Item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Oversees 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Material/Equipment Costing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Quantity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Unit 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Cost ($)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Total 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Cost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180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Watt (peak) Mono-silicon PV Module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  USD </a:t>
                      </a:r>
                      <a:r>
                        <a:rPr lang="en-US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900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US$5400.00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1HP Submersible DC Pump Assembly with Pump Controller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  USD 4200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 US$4200.00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Project Sub Total (USD)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US$ 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9600.00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09800" y="5486400"/>
          <a:ext cx="5105400" cy="762000"/>
        </p:xfrm>
        <a:graphic>
          <a:graphicData uri="http://schemas.openxmlformats.org/drawingml/2006/table">
            <a:tbl>
              <a:tblPr/>
              <a:tblGrid>
                <a:gridCol w="3511392"/>
                <a:gridCol w="1594008"/>
              </a:tblGrid>
              <a:tr h="762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Project </a:t>
                      </a:r>
                      <a:r>
                        <a:rPr lang="en-US" sz="1600" b="1" dirty="0">
                          <a:latin typeface="Times New Roman"/>
                          <a:ea typeface="Times New Roman"/>
                        </a:rPr>
                        <a:t>Total (JA$)</a:t>
                      </a:r>
                      <a:endParaRPr lang="en-JM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6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JA$1482400.00</a:t>
                      </a:r>
                      <a:endParaRPr lang="en-JM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38400" y="4724400"/>
          <a:ext cx="4572000" cy="609600"/>
        </p:xfrm>
        <a:graphic>
          <a:graphicData uri="http://schemas.openxmlformats.org/drawingml/2006/table">
            <a:tbl>
              <a:tblPr/>
              <a:tblGrid>
                <a:gridCol w="2781219"/>
                <a:gridCol w="1790781"/>
              </a:tblGrid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Project </a:t>
                      </a:r>
                      <a:r>
                        <a:rPr lang="en-US" sz="1600" b="1" dirty="0">
                          <a:latin typeface="Times New Roman"/>
                          <a:ea typeface="Times New Roman"/>
                        </a:rPr>
                        <a:t>Sub Total (JA$)</a:t>
                      </a:r>
                      <a:endParaRPr lang="en-JM" sz="16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  </a:t>
                      </a:r>
                      <a:endParaRPr lang="en-US" sz="1100" b="1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600" b="1" dirty="0">
                          <a:latin typeface="Times New Roman"/>
                          <a:ea typeface="Times New Roman"/>
                        </a:rPr>
                        <a:t>656 800.00</a:t>
                      </a:r>
                      <a:endParaRPr lang="en-JM" sz="1600" dirty="0">
                        <a:latin typeface="Times New Roman"/>
                        <a:ea typeface="Times New Roman"/>
                      </a:endParaRPr>
                    </a:p>
                  </a:txBody>
                  <a:tcPr marL="61555" marR="61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Project Schedule</a:t>
            </a:r>
            <a:endParaRPr lang="en-JM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90600" y="1447800"/>
          <a:ext cx="7240937" cy="4800599"/>
        </p:xfrm>
        <a:graphic>
          <a:graphicData uri="http://schemas.openxmlformats.org/drawingml/2006/table">
            <a:tbl>
              <a:tblPr/>
              <a:tblGrid>
                <a:gridCol w="677624"/>
                <a:gridCol w="2083644"/>
                <a:gridCol w="671660"/>
                <a:gridCol w="451011"/>
                <a:gridCol w="295278"/>
                <a:gridCol w="357555"/>
                <a:gridCol w="314105"/>
                <a:gridCol w="338727"/>
                <a:gridCol w="332933"/>
                <a:gridCol w="344691"/>
                <a:gridCol w="401597"/>
                <a:gridCol w="298515"/>
                <a:gridCol w="192367"/>
                <a:gridCol w="174493"/>
                <a:gridCol w="135878"/>
                <a:gridCol w="170859"/>
              </a:tblGrid>
              <a:tr h="290593">
                <a:tc>
                  <a:txBody>
                    <a:bodyPr/>
                    <a:lstStyle/>
                    <a:p>
                      <a:endParaRPr lang="en-JM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Gantt Chart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1445"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Carron Hall Solar Water Pumping Project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JM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14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Item No.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Activity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Week 0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Week 1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Week 2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Week 3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Week 4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Week 5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M"/>
                    </a:p>
                  </a:txBody>
                  <a:tcPr/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Design Solar System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dirty="0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Import Panels &amp; Pump Assembly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Brush Cut Site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979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9795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JM" dirty="0"/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Fabricate PV Rack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Install PV Array 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Connect Pump &amp; Controller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Test and Commission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905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JM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93"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JM" dirty="0"/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M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Onsite Installation Begins</a:t>
            </a:r>
            <a:endParaRPr lang="en-JM" dirty="0"/>
          </a:p>
        </p:txBody>
      </p:sp>
      <p:pic>
        <p:nvPicPr>
          <p:cNvPr id="11266" name="Picture 2" descr="C:\Users\Michael Case\AppData\Local\Temp\Rar$DI16.951\Carrion Hall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6019800" cy="451485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Crib for PV Array of 6 x 180 W Mono Silicon  Modules</a:t>
            </a:r>
            <a:endParaRPr lang="en-JM" dirty="0"/>
          </a:p>
        </p:txBody>
      </p:sp>
      <p:pic>
        <p:nvPicPr>
          <p:cNvPr id="10242" name="Picture 2" descr="C:\Users\Michael Case\AppData\Local\Temp\Rar$DI04.799\Carrion Hall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6477000" cy="485775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A Call to Action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M" dirty="0" smtClean="0"/>
              <a:t>April 2009 – Call from Bobby Montague MP West St. Mary with some needs:</a:t>
            </a:r>
          </a:p>
          <a:p>
            <a:pPr lvl="2"/>
            <a:r>
              <a:rPr lang="en-JM" dirty="0" smtClean="0"/>
              <a:t>Community of about 2000 citizens</a:t>
            </a:r>
          </a:p>
          <a:p>
            <a:pPr lvl="2"/>
            <a:r>
              <a:rPr lang="en-JM" dirty="0" smtClean="0"/>
              <a:t>No running water in community</a:t>
            </a:r>
          </a:p>
          <a:p>
            <a:pPr lvl="2"/>
            <a:r>
              <a:rPr lang="en-JM" dirty="0" smtClean="0"/>
              <a:t>Water Spring about 200 feet below road level</a:t>
            </a:r>
          </a:p>
          <a:p>
            <a:pPr lvl="2"/>
            <a:r>
              <a:rPr lang="en-JM" dirty="0" smtClean="0"/>
              <a:t>2 x </a:t>
            </a:r>
            <a:r>
              <a:rPr lang="en-JM" dirty="0" smtClean="0"/>
              <a:t>3000 </a:t>
            </a:r>
            <a:r>
              <a:rPr lang="en-JM" dirty="0" smtClean="0"/>
              <a:t>gallon concrete ground tanks erected nearby</a:t>
            </a:r>
          </a:p>
          <a:p>
            <a:pPr lvl="2"/>
            <a:r>
              <a:rPr lang="en-JM" dirty="0" smtClean="0"/>
              <a:t>Need economical efficient system to pump water and alleviate citizen’s trek down the treacherous slopes</a:t>
            </a:r>
          </a:p>
          <a:p>
            <a:pPr lvl="2"/>
            <a:r>
              <a:rPr lang="en-JM" dirty="0" smtClean="0"/>
              <a:t>Expenses to be Bourne by local gov’t and St. Mary Parish Council</a:t>
            </a:r>
            <a:endParaRPr lang="en-JM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17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Installation in Sections</a:t>
            </a:r>
            <a:endParaRPr lang="en-JM" dirty="0"/>
          </a:p>
        </p:txBody>
      </p:sp>
      <p:pic>
        <p:nvPicPr>
          <p:cNvPr id="13314" name="Picture 2" descr="C:\Users\Michael Case\AppData\Local\Temp\Rar$DI14.048\Carrion Hall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181600" cy="38862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Complete PV Installation</a:t>
            </a:r>
            <a:endParaRPr lang="en-JM" dirty="0"/>
          </a:p>
        </p:txBody>
      </p:sp>
      <p:pic>
        <p:nvPicPr>
          <p:cNvPr id="6146" name="Picture 2" descr="C:\Users\Michael Case\AppData\Local\Temp\Rar$DI01.832\P1000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85900"/>
            <a:ext cx="6858000" cy="51435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Submersible Pump inside pump house</a:t>
            </a:r>
            <a:endParaRPr lang="en-JM" dirty="0"/>
          </a:p>
        </p:txBody>
      </p:sp>
      <p:pic>
        <p:nvPicPr>
          <p:cNvPr id="7170" name="Picture 2" descr="C:\Users\Michael Case\AppData\Local\Temp\Rar$DI00.667\P1000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629400" cy="497205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View from the Slope</a:t>
            </a:r>
            <a:endParaRPr lang="en-JM" dirty="0"/>
          </a:p>
        </p:txBody>
      </p:sp>
      <p:pic>
        <p:nvPicPr>
          <p:cNvPr id="8194" name="Picture 2" descr="C:\Users\Michael Case\AppData\Local\Temp\Rar$DI06.774\Carrion Hall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05000"/>
            <a:ext cx="6172200" cy="462915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Inspection</a:t>
            </a:r>
            <a:endParaRPr lang="en-JM" dirty="0"/>
          </a:p>
        </p:txBody>
      </p:sp>
      <p:pic>
        <p:nvPicPr>
          <p:cNvPr id="2050" name="Picture 2" descr="C:\Users\Michael Case\AppData\Local\Temp\Rar$DI01.825\P1000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400800" cy="48006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Two Underground Tanks 3000 gals each</a:t>
            </a:r>
            <a:endParaRPr lang="en-JM" dirty="0"/>
          </a:p>
        </p:txBody>
      </p:sp>
      <p:pic>
        <p:nvPicPr>
          <p:cNvPr id="3074" name="Picture 2" descr="C:\Users\Michael Case\AppData\Local\Temp\Rar$DI00.618\P100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6400800" cy="48006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2 Inch pipe carrying water </a:t>
            </a:r>
            <a:r>
              <a:rPr lang="en-JM" dirty="0" smtClean="0"/>
              <a:t>20</a:t>
            </a:r>
            <a:r>
              <a:rPr lang="en-JM" dirty="0" smtClean="0"/>
              <a:t>00 </a:t>
            </a:r>
            <a:r>
              <a:rPr lang="en-JM" dirty="0" smtClean="0"/>
              <a:t>feet to tanks at Primary school</a:t>
            </a:r>
            <a:endParaRPr lang="en-JM" dirty="0"/>
          </a:p>
        </p:txBody>
      </p:sp>
      <p:pic>
        <p:nvPicPr>
          <p:cNvPr id="9218" name="Picture 2" descr="C:\Users\Michael Case\AppData\Local\Temp\Rar$DI05.654\Carrion Hall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400800" cy="48006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JM" dirty="0" smtClean="0"/>
              <a:t>Completed System in Operation</a:t>
            </a:r>
            <a:endParaRPr lang="en-JM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1676400" cy="175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667" t="8142" r="6667" b="14504"/>
          <a:stretch>
            <a:fillRect/>
          </a:stretch>
        </p:blipFill>
        <p:spPr bwMode="auto">
          <a:xfrm>
            <a:off x="381000" y="11430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752600"/>
            <a:ext cx="91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371600" y="2286000"/>
            <a:ext cx="5486400" cy="8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endCxn id="2050" idx="1"/>
          </p:cNvCxnSpPr>
          <p:nvPr/>
        </p:nvCxnSpPr>
        <p:spPr>
          <a:xfrm rot="10800000">
            <a:off x="381000" y="1866900"/>
            <a:ext cx="5943600" cy="3848100"/>
          </a:xfrm>
          <a:prstGeom prst="bentConnector3">
            <a:avLst>
              <a:gd name="adj1" fmla="val 103846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543800" y="5715000"/>
            <a:ext cx="76201" cy="890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Michael Case\AppData\Local\Temp\Rar$DI01.832\P1000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343400"/>
            <a:ext cx="2040106" cy="1529671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7096125" y="5476875"/>
            <a:ext cx="5143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57400" y="3200400"/>
            <a:ext cx="41614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JM" dirty="0" smtClean="0"/>
              <a:t> </a:t>
            </a:r>
            <a:r>
              <a:rPr lang="en-JM" sz="2000" dirty="0" smtClean="0"/>
              <a:t>6x180 W PV Modules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1x1HP DC Submersible Pump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6000 gallons Water storage at school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Cut off sensor switch 6” above Pump</a:t>
            </a:r>
          </a:p>
          <a:p>
            <a:pPr>
              <a:buFont typeface="Arial" pitchFamily="34" charset="0"/>
              <a:buChar char="•"/>
            </a:pPr>
            <a:r>
              <a:rPr lang="en-JM" sz="2000" dirty="0" smtClean="0"/>
              <a:t> Cut off sensor switch at school tanks</a:t>
            </a:r>
          </a:p>
          <a:p>
            <a:endParaRPr lang="en-JM" sz="2000" dirty="0"/>
          </a:p>
        </p:txBody>
      </p:sp>
      <p:cxnSp>
        <p:nvCxnSpPr>
          <p:cNvPr id="14" name="Straight Arrow Connector 13"/>
          <p:cNvCxnSpPr>
            <a:endCxn id="2052" idx="1"/>
          </p:cNvCxnSpPr>
          <p:nvPr/>
        </p:nvCxnSpPr>
        <p:spPr>
          <a:xfrm flipV="1">
            <a:off x="5410200" y="2514600"/>
            <a:ext cx="1447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86400" y="1981200"/>
            <a:ext cx="1371600" cy="876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638800" y="1752600"/>
            <a:ext cx="12192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562600" y="2819400"/>
            <a:ext cx="1295400" cy="38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Project Benefits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8000" dirty="0" smtClean="0"/>
              <a:t>Running water promotes good sanitation for the community</a:t>
            </a:r>
          </a:p>
          <a:p>
            <a:pPr lvl="0"/>
            <a:endParaRPr lang="en-JM" sz="8000" dirty="0" smtClean="0"/>
          </a:p>
          <a:p>
            <a:pPr lvl="0"/>
            <a:r>
              <a:rPr lang="en-US" sz="8000" dirty="0" smtClean="0"/>
              <a:t>Reduction of environmental pollution and the preservation of clean air in rural Jamaica through the use of environmentally friendly technology</a:t>
            </a:r>
          </a:p>
          <a:p>
            <a:pPr lvl="0"/>
            <a:endParaRPr lang="en-JM" sz="8000" dirty="0" smtClean="0"/>
          </a:p>
          <a:p>
            <a:pPr lvl="0"/>
            <a:r>
              <a:rPr lang="en-US" sz="8000" dirty="0" smtClean="0"/>
              <a:t>Increase use of this technology will bring about a nationwide awareness of the benefits of using this kind of energy</a:t>
            </a:r>
          </a:p>
          <a:p>
            <a:pPr lvl="0"/>
            <a:endParaRPr lang="en-JM" sz="8000" dirty="0" smtClean="0"/>
          </a:p>
          <a:p>
            <a:pPr lvl="0"/>
            <a:r>
              <a:rPr lang="en-US" sz="8000" dirty="0" smtClean="0"/>
              <a:t>Increase the net worth of the community and stimulate community pride</a:t>
            </a:r>
          </a:p>
          <a:p>
            <a:pPr lvl="0"/>
            <a:endParaRPr lang="en-JM" sz="8000" dirty="0" smtClean="0"/>
          </a:p>
          <a:p>
            <a:pPr lvl="0"/>
            <a:r>
              <a:rPr lang="en-US" sz="8000" dirty="0" smtClean="0"/>
              <a:t>Provide employment to residence of the community in Renewable Energy Technology </a:t>
            </a:r>
          </a:p>
          <a:p>
            <a:pPr lvl="0"/>
            <a:endParaRPr lang="en-JM" sz="8000" dirty="0" smtClean="0"/>
          </a:p>
          <a:p>
            <a:pPr lvl="0"/>
            <a:r>
              <a:rPr lang="en-US" sz="8000" dirty="0" smtClean="0"/>
              <a:t>Increase Jamaica’s Carbon Credits by not using fossil fuel according to the Kyoto Protocol.</a:t>
            </a:r>
            <a:endParaRPr lang="en-JM" sz="8000" dirty="0" smtClean="0"/>
          </a:p>
          <a:p>
            <a:pPr>
              <a:buNone/>
            </a:pPr>
            <a:r>
              <a:rPr lang="en-US" sz="8000" dirty="0" smtClean="0"/>
              <a:t> </a:t>
            </a:r>
            <a:endParaRPr lang="en-JM" sz="8000" dirty="0" smtClean="0"/>
          </a:p>
          <a:p>
            <a:endParaRPr lang="en-JM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Project Economic and Environmental Analysis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 fontScale="92500" lnSpcReduction="20000"/>
          </a:bodyPr>
          <a:lstStyle/>
          <a:p>
            <a:r>
              <a:rPr lang="en-JM" dirty="0" smtClean="0"/>
              <a:t>Pay Back Period</a:t>
            </a:r>
          </a:p>
          <a:p>
            <a:pPr lvl="2">
              <a:buNone/>
            </a:pPr>
            <a:endParaRPr lang="en-JM" dirty="0" smtClean="0"/>
          </a:p>
          <a:p>
            <a:pPr lvl="2"/>
            <a:r>
              <a:rPr lang="en-JM" dirty="0" smtClean="0"/>
              <a:t>19 months</a:t>
            </a:r>
          </a:p>
          <a:p>
            <a:pPr lvl="3"/>
            <a:endParaRPr lang="en-JM" dirty="0" smtClean="0"/>
          </a:p>
          <a:p>
            <a:r>
              <a:rPr lang="en-JM" dirty="0" smtClean="0"/>
              <a:t>Benefit Cost Ratio</a:t>
            </a:r>
          </a:p>
          <a:p>
            <a:pPr>
              <a:buNone/>
            </a:pPr>
            <a:endParaRPr lang="en-JM" dirty="0" smtClean="0"/>
          </a:p>
          <a:p>
            <a:pPr lvl="2"/>
            <a:r>
              <a:rPr lang="en-JM" dirty="0" smtClean="0"/>
              <a:t>3.75:1</a:t>
            </a:r>
          </a:p>
          <a:p>
            <a:pPr lvl="3"/>
            <a:endParaRPr lang="en-JM" dirty="0" smtClean="0"/>
          </a:p>
          <a:p>
            <a:r>
              <a:rPr lang="en-JM" dirty="0" smtClean="0"/>
              <a:t>Environmental</a:t>
            </a:r>
          </a:p>
          <a:p>
            <a:pPr lvl="2"/>
            <a:r>
              <a:rPr lang="en-JM" dirty="0" smtClean="0"/>
              <a:t>Carbon Credits</a:t>
            </a:r>
          </a:p>
          <a:p>
            <a:pPr lvl="3"/>
            <a:r>
              <a:rPr lang="en-JM" dirty="0" smtClean="0"/>
              <a:t>40 Tons of Environmentally Unfriendly Emissions prevented over system lifetime</a:t>
            </a:r>
          </a:p>
        </p:txBody>
      </p:sp>
      <p:pic>
        <p:nvPicPr>
          <p:cNvPr id="6" name="Picture 2" descr="C:\Users\Michael Case\AppData\Local\Temp\Rar$DI01.832\P10007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828800"/>
            <a:ext cx="4630906" cy="3472252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Residents Collect Water from ‘Gully’</a:t>
            </a:r>
            <a:endParaRPr lang="en-JM" dirty="0"/>
          </a:p>
        </p:txBody>
      </p:sp>
      <p:pic>
        <p:nvPicPr>
          <p:cNvPr id="4098" name="Picture 2" descr="C:\Users\Michael Case\AppData\Local\Temp\Rar$DI03.023\P1000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810000" cy="2857500"/>
          </a:xfrm>
          <a:prstGeom prst="rect">
            <a:avLst/>
          </a:prstGeom>
          <a:noFill/>
        </p:spPr>
      </p:pic>
      <p:pic>
        <p:nvPicPr>
          <p:cNvPr id="4" name="Picture 2" descr="C:\Users\Michael Case\AppData\Local\Temp\Rar$DI03.559\P1000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62400"/>
            <a:ext cx="3556000" cy="2667000"/>
          </a:xfrm>
          <a:prstGeom prst="rect">
            <a:avLst/>
          </a:prstGeom>
          <a:noFill/>
        </p:spPr>
      </p:pic>
      <p:pic>
        <p:nvPicPr>
          <p:cNvPr id="5" name="Picture 2" descr="C:\Users\Michael Case\AppData\Local\Temp\Rar$DI06.246\P1000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6200" y="1066800"/>
            <a:ext cx="3759200" cy="2819400"/>
          </a:xfrm>
          <a:prstGeom prst="rect">
            <a:avLst/>
          </a:prstGeom>
          <a:noFill/>
        </p:spPr>
      </p:pic>
      <p:pic>
        <p:nvPicPr>
          <p:cNvPr id="7" name="Picture 2" descr="C:\Users\Michael Case\AppData\Local\Temp\Rar$DI01.832\P1000765.JPG"/>
          <p:cNvPicPr>
            <a:picLocks noChangeAspect="1" noChangeArrowheads="1"/>
          </p:cNvPicPr>
          <p:nvPr/>
        </p:nvPicPr>
        <p:blipFill>
          <a:blip r:embed="rId5" cstate="print"/>
          <a:srcRect t="25532"/>
          <a:stretch>
            <a:fillRect/>
          </a:stretch>
        </p:blipFill>
        <p:spPr bwMode="auto">
          <a:xfrm>
            <a:off x="4953000" y="4191000"/>
            <a:ext cx="3958771" cy="2381250"/>
          </a:xfrm>
          <a:prstGeom prst="rect">
            <a:avLst/>
          </a:prstGeom>
          <a:noFill/>
        </p:spPr>
      </p:pic>
      <p:pic>
        <p:nvPicPr>
          <p:cNvPr id="8" name="Picture 2" descr="C:\Users\Michael Case\AppData\Local\Temp\Rar$DI15.464\Carrion Hall 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2600" y="2743200"/>
            <a:ext cx="3352800" cy="251460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Handing Over Ceremony</a:t>
            </a:r>
            <a:endParaRPr lang="en-JM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505200"/>
            <a:ext cx="4633488" cy="311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990600"/>
            <a:ext cx="452673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Concluding Remarks</a:t>
            </a:r>
            <a:br>
              <a:rPr lang="en-JM" dirty="0" smtClean="0"/>
            </a:b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6388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The project was fully funded by a few local charities</a:t>
            </a:r>
            <a:endParaRPr lang="en-JM" dirty="0" smtClean="0"/>
          </a:p>
          <a:p>
            <a:pPr lvl="0"/>
            <a:r>
              <a:rPr lang="en-US" dirty="0" smtClean="0"/>
              <a:t>The solar pump installed was a submersible 1 horse power pump designed to lift 11 gallons of water per minute to a height of 300 feet. This pump was sourced, imported and installed on site.</a:t>
            </a:r>
            <a:endParaRPr lang="en-JM" dirty="0" smtClean="0"/>
          </a:p>
          <a:p>
            <a:pPr lvl="0"/>
            <a:r>
              <a:rPr lang="en-US" dirty="0" smtClean="0"/>
              <a:t>The essential features of the system are as follows:</a:t>
            </a:r>
            <a:endParaRPr lang="en-JM" dirty="0" smtClean="0"/>
          </a:p>
          <a:p>
            <a:pPr lvl="1"/>
            <a:r>
              <a:rPr lang="en-US" dirty="0" smtClean="0"/>
              <a:t>Six 180 Watt solar PV modules were arranged in a series-parallel connection. On a sunny day this array supply approximately 1 kW of power to the system</a:t>
            </a:r>
            <a:endParaRPr lang="en-JM" dirty="0" smtClean="0"/>
          </a:p>
          <a:p>
            <a:pPr lvl="1"/>
            <a:r>
              <a:rPr lang="en-US" dirty="0" smtClean="0"/>
              <a:t>This power  is transmitted to the submersible 1 hp (746W) pump which them powers the water across a distance of </a:t>
            </a:r>
            <a:r>
              <a:rPr lang="en-US" dirty="0" smtClean="0"/>
              <a:t>20</a:t>
            </a:r>
            <a:r>
              <a:rPr lang="en-US" dirty="0" smtClean="0"/>
              <a:t>00 </a:t>
            </a:r>
            <a:r>
              <a:rPr lang="en-US" dirty="0" smtClean="0"/>
              <a:t>feet and a head of 200 feet.</a:t>
            </a:r>
            <a:endParaRPr lang="en-JM" dirty="0" smtClean="0"/>
          </a:p>
          <a:p>
            <a:pPr lvl="1"/>
            <a:r>
              <a:rPr lang="en-US" dirty="0" smtClean="0"/>
              <a:t>Two cut- off sensor switches were installed on the system</a:t>
            </a:r>
            <a:endParaRPr lang="en-JM" dirty="0" smtClean="0"/>
          </a:p>
          <a:p>
            <a:pPr lvl="2"/>
            <a:r>
              <a:rPr lang="en-US" dirty="0" smtClean="0"/>
              <a:t>One switch was located 6 inches above the submersed pump to ensure that the pump never operates unless it is fully submersed below water.</a:t>
            </a:r>
            <a:endParaRPr lang="en-JM" dirty="0" smtClean="0"/>
          </a:p>
          <a:p>
            <a:pPr lvl="2"/>
            <a:r>
              <a:rPr lang="en-US" dirty="0" smtClean="0"/>
              <a:t>The second switch was installed on the tanks at the local school 1700 feet away. It ensures that when the tanks are full the switch cuts off the pump.</a:t>
            </a:r>
            <a:endParaRPr lang="en-JM" dirty="0" smtClean="0"/>
          </a:p>
          <a:p>
            <a:endParaRPr lang="en-JM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Concluding Remarks Cont’d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1816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20</a:t>
            </a:r>
            <a:r>
              <a:rPr lang="en-US" dirty="0" smtClean="0"/>
              <a:t>00 </a:t>
            </a:r>
            <a:r>
              <a:rPr lang="en-US" dirty="0" smtClean="0"/>
              <a:t>feet of 2 inches PVC pipes were installed between the sump and the tank to facilitate the flow of water.</a:t>
            </a:r>
            <a:endParaRPr lang="en-JM" dirty="0" smtClean="0"/>
          </a:p>
          <a:p>
            <a:pPr lvl="1"/>
            <a:r>
              <a:rPr lang="en-US" dirty="0" smtClean="0"/>
              <a:t>From the tanks the water is gravity fed into the community by means of three stand pipes strategically located to facilitate all the residents, and the basic and Primary schools.</a:t>
            </a:r>
            <a:endParaRPr lang="en-JM" dirty="0" smtClean="0"/>
          </a:p>
          <a:p>
            <a:pPr lvl="1"/>
            <a:r>
              <a:rPr lang="en-US" dirty="0" smtClean="0"/>
              <a:t>The building that houses the pump also serves as a control room for the PV array and the pump</a:t>
            </a:r>
            <a:endParaRPr lang="en-JM" dirty="0" smtClean="0"/>
          </a:p>
          <a:p>
            <a:pPr lvl="1"/>
            <a:r>
              <a:rPr lang="en-US" dirty="0" smtClean="0"/>
              <a:t>The system operates without storage batteries. The only storage used are the water tanks (6000 gallons) at the elementary school</a:t>
            </a:r>
            <a:endParaRPr lang="en-JM" dirty="0" smtClean="0"/>
          </a:p>
          <a:p>
            <a:pPr lvl="1"/>
            <a:r>
              <a:rPr lang="en-US" dirty="0" smtClean="0"/>
              <a:t>The system is virtually maintenance free, and as long as the community cares for and prevents larceny and vandalism, the system should have a life of over 25 years.</a:t>
            </a:r>
            <a:endParaRPr lang="en-JM" dirty="0" smtClean="0"/>
          </a:p>
          <a:p>
            <a:endParaRPr lang="en-JM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Acknowledgements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JM" dirty="0" smtClean="0"/>
              <a:t>Minister  Bobby Montague</a:t>
            </a:r>
          </a:p>
          <a:p>
            <a:r>
              <a:rPr lang="en-JM" dirty="0" smtClean="0"/>
              <a:t>St. Mary Parish Council  </a:t>
            </a:r>
          </a:p>
          <a:p>
            <a:r>
              <a:rPr lang="en-JM" dirty="0" smtClean="0"/>
              <a:t>Citizens of Carron Hall (</a:t>
            </a:r>
            <a:r>
              <a:rPr lang="en-JM" dirty="0" err="1" smtClean="0"/>
              <a:t>Bwoyo</a:t>
            </a:r>
            <a:r>
              <a:rPr lang="en-JM" dirty="0" smtClean="0"/>
              <a:t>, Natalie, </a:t>
            </a:r>
            <a:r>
              <a:rPr lang="en-JM" dirty="0" err="1" smtClean="0"/>
              <a:t>Mirander</a:t>
            </a:r>
            <a:r>
              <a:rPr lang="en-JM" dirty="0" smtClean="0"/>
              <a:t>)</a:t>
            </a:r>
          </a:p>
          <a:p>
            <a:r>
              <a:rPr lang="en-JM" dirty="0" smtClean="0"/>
              <a:t>Carron Hall Community Council</a:t>
            </a:r>
          </a:p>
          <a:p>
            <a:r>
              <a:rPr lang="en-JM" dirty="0" smtClean="0"/>
              <a:t>Carron Hall Primary School Board</a:t>
            </a:r>
          </a:p>
          <a:p>
            <a:r>
              <a:rPr lang="en-JM" dirty="0" smtClean="0"/>
              <a:t>UTech School of Engineering</a:t>
            </a:r>
          </a:p>
          <a:p>
            <a:r>
              <a:rPr lang="en-JM" dirty="0" smtClean="0"/>
              <a:t>Mrs. </a:t>
            </a:r>
            <a:r>
              <a:rPr lang="en-JM" dirty="0" err="1" smtClean="0"/>
              <a:t>Charmaine</a:t>
            </a:r>
            <a:r>
              <a:rPr lang="en-JM" dirty="0" smtClean="0"/>
              <a:t> </a:t>
            </a:r>
            <a:r>
              <a:rPr lang="en-JM" dirty="0" err="1" smtClean="0"/>
              <a:t>Delisser</a:t>
            </a:r>
            <a:r>
              <a:rPr lang="en-JM" dirty="0" smtClean="0"/>
              <a:t> – Dean</a:t>
            </a:r>
          </a:p>
          <a:p>
            <a:r>
              <a:rPr lang="en-JM" dirty="0" smtClean="0"/>
              <a:t>Dr. Noel Brown, Dr. Earle Wilson, Mr. Noel Sinclair</a:t>
            </a:r>
          </a:p>
          <a:p>
            <a:r>
              <a:rPr lang="en-JM" dirty="0" smtClean="0"/>
              <a:t>NWC</a:t>
            </a:r>
          </a:p>
          <a:p>
            <a:r>
              <a:rPr lang="en-JM" dirty="0" smtClean="0"/>
              <a:t>UUC Solar</a:t>
            </a:r>
            <a:endParaRPr lang="en-JM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M" dirty="0" smtClean="0"/>
              <a:t>THANK YOU</a:t>
            </a:r>
            <a:br>
              <a:rPr lang="en-JM" dirty="0" smtClean="0"/>
            </a:br>
            <a:r>
              <a:rPr lang="en-JM" dirty="0" smtClean="0"/>
              <a:t>- For your time and attention -</a:t>
            </a:r>
            <a:endParaRPr lang="en-JM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9718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M" sz="6000" dirty="0" smtClean="0"/>
              <a:t>Questions/Comments ?</a:t>
            </a:r>
            <a:endParaRPr lang="en-JM" sz="6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Trek Up the slippery Slopes</a:t>
            </a:r>
            <a:endParaRPr lang="en-JM" dirty="0"/>
          </a:p>
        </p:txBody>
      </p:sp>
      <p:pic>
        <p:nvPicPr>
          <p:cNvPr id="3" name="Picture 2" descr="C:\Users\Michael Case\AppData\Local\Temp\Rar$DI15.464\Carrion Hall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" y="1295400"/>
            <a:ext cx="6908800" cy="51816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M" dirty="0" smtClean="0"/>
              <a:t>Project Objective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JM" dirty="0" smtClean="0"/>
              <a:t>Design, fabricate, install, test and commission a solar PV water pumping system to serve the Carron Hall community. </a:t>
            </a:r>
          </a:p>
          <a:p>
            <a:pPr lvl="1"/>
            <a:r>
              <a:rPr lang="en-JM" dirty="0" smtClean="0"/>
              <a:t>The system will be designed to pump 6000 gallons of water per day through a static head of 170 feet, over a distance of </a:t>
            </a:r>
            <a:r>
              <a:rPr lang="en-JM" dirty="0" smtClean="0"/>
              <a:t>over </a:t>
            </a:r>
            <a:r>
              <a:rPr lang="en-JM" dirty="0" smtClean="0"/>
              <a:t>20</a:t>
            </a:r>
            <a:r>
              <a:rPr lang="en-JM" dirty="0" smtClean="0"/>
              <a:t>00 </a:t>
            </a:r>
            <a:r>
              <a:rPr lang="en-JM" dirty="0" smtClean="0"/>
              <a:t>feet, from the intake tank to the point of storage at the Carron Hall Primary School. </a:t>
            </a:r>
          </a:p>
          <a:p>
            <a:endParaRPr lang="en-JM" dirty="0"/>
          </a:p>
        </p:txBody>
      </p:sp>
      <p:pic>
        <p:nvPicPr>
          <p:cNvPr id="6" name="Picture 2" descr="C:\Users\Michael Case\AppData\Local\Temp\Rar$DI06.246\P10007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133600"/>
            <a:ext cx="4367819" cy="32766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JM" dirty="0" smtClean="0"/>
              <a:t>Alternatives</a:t>
            </a:r>
            <a:endParaRPr lang="en-JM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295400"/>
            <a:ext cx="2743200" cy="27645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2133600" cy="284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524000"/>
            <a:ext cx="2819400" cy="23612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659351" y="4495800"/>
            <a:ext cx="1805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M" b="1" dirty="0" smtClean="0"/>
              <a:t>WIND</a:t>
            </a:r>
          </a:p>
          <a:p>
            <a:r>
              <a:rPr lang="en-JM" dirty="0" smtClean="0"/>
              <a:t>Wind Profile </a:t>
            </a:r>
          </a:p>
          <a:p>
            <a:r>
              <a:rPr lang="en-JM" dirty="0" smtClean="0"/>
              <a:t>Threshold Speed </a:t>
            </a:r>
          </a:p>
          <a:p>
            <a:r>
              <a:rPr lang="en-JM" dirty="0" smtClean="0"/>
              <a:t>Maintenance</a:t>
            </a:r>
          </a:p>
          <a:p>
            <a:r>
              <a:rPr lang="en-JM" dirty="0" smtClean="0"/>
              <a:t>Capital Cost</a:t>
            </a:r>
          </a:p>
          <a:p>
            <a:r>
              <a:rPr lang="en-JM" dirty="0" smtClean="0"/>
              <a:t>Operating Cost</a:t>
            </a:r>
            <a:endParaRPr lang="en-JM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572000"/>
            <a:ext cx="16884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M" b="1" dirty="0" smtClean="0"/>
              <a:t>DIESEL</a:t>
            </a:r>
          </a:p>
          <a:p>
            <a:r>
              <a:rPr lang="en-JM" dirty="0" smtClean="0"/>
              <a:t>Non-Renewable</a:t>
            </a:r>
          </a:p>
          <a:p>
            <a:r>
              <a:rPr lang="en-JM" dirty="0" smtClean="0"/>
              <a:t>Noise Pollution</a:t>
            </a:r>
          </a:p>
          <a:p>
            <a:r>
              <a:rPr lang="en-JM" dirty="0" smtClean="0"/>
              <a:t>Maintenance</a:t>
            </a:r>
          </a:p>
          <a:p>
            <a:r>
              <a:rPr lang="en-JM" dirty="0" smtClean="0"/>
              <a:t>Pollution</a:t>
            </a:r>
          </a:p>
          <a:p>
            <a:r>
              <a:rPr lang="en-JM" dirty="0" smtClean="0"/>
              <a:t>Operating Cost</a:t>
            </a:r>
            <a:endParaRPr lang="en-JM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4419600"/>
            <a:ext cx="20177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M" b="1" dirty="0" smtClean="0"/>
              <a:t>SOLAR</a:t>
            </a:r>
          </a:p>
          <a:p>
            <a:r>
              <a:rPr lang="en-JM" dirty="0" smtClean="0"/>
              <a:t>Renewable</a:t>
            </a:r>
          </a:p>
          <a:p>
            <a:r>
              <a:rPr lang="en-JM" dirty="0" smtClean="0"/>
              <a:t>No Noise</a:t>
            </a:r>
          </a:p>
          <a:p>
            <a:r>
              <a:rPr lang="en-JM" dirty="0" smtClean="0"/>
              <a:t>Low Maintenance</a:t>
            </a:r>
          </a:p>
          <a:p>
            <a:r>
              <a:rPr lang="en-JM" dirty="0" smtClean="0"/>
              <a:t>No Pollution</a:t>
            </a:r>
          </a:p>
          <a:p>
            <a:r>
              <a:rPr lang="en-JM" dirty="0" smtClean="0"/>
              <a:t>Low Operating Cost</a:t>
            </a:r>
          </a:p>
          <a:p>
            <a:r>
              <a:rPr lang="en-JM" dirty="0" smtClean="0"/>
              <a:t>Modular</a:t>
            </a:r>
            <a:endParaRPr lang="en-JM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Advantages of Solar Systems</a:t>
            </a:r>
            <a:endParaRPr lang="en-JM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46087"/>
          </a:xfrm>
        </p:spPr>
        <p:txBody>
          <a:bodyPr>
            <a:normAutofit lnSpcReduction="10000"/>
          </a:bodyPr>
          <a:lstStyle/>
          <a:p>
            <a:r>
              <a:rPr lang="en-JM" dirty="0" smtClean="0"/>
              <a:t>Solar System</a:t>
            </a:r>
            <a:endParaRPr lang="en-JM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JM" dirty="0" smtClean="0"/>
              <a:t>Environmentally Friendly</a:t>
            </a:r>
          </a:p>
          <a:p>
            <a:endParaRPr lang="en-JM" dirty="0" smtClean="0"/>
          </a:p>
          <a:p>
            <a:r>
              <a:rPr lang="en-JM" dirty="0" smtClean="0"/>
              <a:t>Low Maintenance</a:t>
            </a:r>
          </a:p>
          <a:p>
            <a:pPr lvl="1"/>
            <a:r>
              <a:rPr lang="en-JM" dirty="0" smtClean="0"/>
              <a:t>No Moving Parts</a:t>
            </a:r>
          </a:p>
          <a:p>
            <a:endParaRPr lang="en-JM" dirty="0" smtClean="0"/>
          </a:p>
          <a:p>
            <a:r>
              <a:rPr lang="en-JM" dirty="0" smtClean="0"/>
              <a:t>No Noise</a:t>
            </a:r>
          </a:p>
          <a:p>
            <a:endParaRPr lang="en-JM" dirty="0" smtClean="0"/>
          </a:p>
          <a:p>
            <a:r>
              <a:rPr lang="en-JM" dirty="0" smtClean="0"/>
              <a:t>Modular</a:t>
            </a:r>
          </a:p>
          <a:p>
            <a:endParaRPr lang="en-JM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343400" cy="369887"/>
          </a:xfrm>
        </p:spPr>
        <p:txBody>
          <a:bodyPr>
            <a:normAutofit fontScale="92500" lnSpcReduction="20000"/>
          </a:bodyPr>
          <a:lstStyle/>
          <a:p>
            <a:r>
              <a:rPr lang="en-JM" dirty="0" smtClean="0"/>
              <a:t>Conventional Systems (oil)</a:t>
            </a:r>
            <a:endParaRPr lang="en-JM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95801" y="2174875"/>
            <a:ext cx="4191000" cy="3951288"/>
          </a:xfrm>
        </p:spPr>
        <p:txBody>
          <a:bodyPr>
            <a:normAutofit/>
          </a:bodyPr>
          <a:lstStyle/>
          <a:p>
            <a:r>
              <a:rPr lang="en-JM" dirty="0" smtClean="0"/>
              <a:t>Emits harmful gases</a:t>
            </a:r>
          </a:p>
          <a:p>
            <a:endParaRPr lang="en-JM" dirty="0" smtClean="0"/>
          </a:p>
          <a:p>
            <a:r>
              <a:rPr lang="en-JM" dirty="0" smtClean="0"/>
              <a:t>Heavy maintenance required</a:t>
            </a:r>
          </a:p>
          <a:p>
            <a:pPr lvl="1"/>
            <a:r>
              <a:rPr lang="en-JM" dirty="0" smtClean="0"/>
              <a:t>Motors, boilers, </a:t>
            </a:r>
            <a:r>
              <a:rPr lang="en-JM" dirty="0" err="1" smtClean="0"/>
              <a:t>chillers</a:t>
            </a:r>
            <a:r>
              <a:rPr lang="en-JM" dirty="0" smtClean="0"/>
              <a:t> </a:t>
            </a:r>
            <a:endParaRPr lang="en-JM" dirty="0" smtClean="0"/>
          </a:p>
          <a:p>
            <a:endParaRPr lang="en-JM" dirty="0" smtClean="0"/>
          </a:p>
          <a:p>
            <a:r>
              <a:rPr lang="en-JM" dirty="0" smtClean="0"/>
              <a:t>Usually very noisy</a:t>
            </a:r>
          </a:p>
          <a:p>
            <a:endParaRPr lang="en-JM" dirty="0" smtClean="0"/>
          </a:p>
          <a:p>
            <a:r>
              <a:rPr lang="en-JM" dirty="0" smtClean="0"/>
              <a:t>Upsizing or Downsizing very difficult to attain</a:t>
            </a:r>
            <a:endParaRPr lang="en-JM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JM" dirty="0" smtClean="0"/>
              <a:t>Generation Design Considerations</a:t>
            </a:r>
            <a:endParaRPr lang="en-JM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27622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466082"/>
            <a:ext cx="3276600" cy="239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447800"/>
            <a:ext cx="3226837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038600"/>
            <a:ext cx="3429000" cy="230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>
            <a:off x="4114800" y="2209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/>
          </a:p>
        </p:txBody>
      </p:sp>
      <p:sp>
        <p:nvSpPr>
          <p:cNvPr id="16" name="Right Arrow 15"/>
          <p:cNvSpPr/>
          <p:nvPr/>
        </p:nvSpPr>
        <p:spPr>
          <a:xfrm>
            <a:off x="4419600" y="5257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/>
          </a:p>
        </p:txBody>
      </p:sp>
      <p:sp>
        <p:nvSpPr>
          <p:cNvPr id="17" name="TextBox 16"/>
          <p:cNvSpPr txBox="1"/>
          <p:nvPr/>
        </p:nvSpPr>
        <p:spPr>
          <a:xfrm>
            <a:off x="4038600" y="1447800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dirty="0" smtClean="0"/>
              <a:t>Tracking</a:t>
            </a:r>
            <a:endParaRPr lang="en-JM" dirty="0"/>
          </a:p>
        </p:txBody>
      </p:sp>
      <p:sp>
        <p:nvSpPr>
          <p:cNvPr id="18" name="TextBox 17"/>
          <p:cNvSpPr txBox="1"/>
          <p:nvPr/>
        </p:nvSpPr>
        <p:spPr>
          <a:xfrm>
            <a:off x="4419600" y="4495800"/>
            <a:ext cx="67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dirty="0" smtClean="0"/>
              <a:t>Fixed</a:t>
            </a:r>
            <a:endParaRPr lang="en-JM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429000"/>
            <a:ext cx="970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sz="6000" dirty="0" smtClean="0"/>
              <a:t>VS</a:t>
            </a:r>
            <a:endParaRPr lang="en-JM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 smtClean="0"/>
              <a:t>Storage Design Considerations</a:t>
            </a:r>
            <a:endParaRPr lang="en-JM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267200" cy="4525963"/>
          </a:xfrm>
        </p:spPr>
        <p:txBody>
          <a:bodyPr/>
          <a:lstStyle/>
          <a:p>
            <a:r>
              <a:rPr lang="en-JM" dirty="0" smtClean="0"/>
              <a:t>Deep Cycle Batteries – Cost Prohibitive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JM" dirty="0" smtClean="0"/>
              <a:t>Water Tanks -Economical</a:t>
            </a:r>
          </a:p>
          <a:p>
            <a:endParaRPr lang="en-JM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r="11111"/>
          <a:stretch>
            <a:fillRect/>
          </a:stretch>
        </p:blipFill>
        <p:spPr bwMode="auto">
          <a:xfrm>
            <a:off x="5410200" y="2667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95600"/>
            <a:ext cx="3352800" cy="231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0" y="5638800"/>
            <a:ext cx="210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b="1" dirty="0" smtClean="0"/>
              <a:t>Extra Water Storage</a:t>
            </a:r>
            <a:endParaRPr lang="en-JM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638800"/>
            <a:ext cx="304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b="1" dirty="0" smtClean="0"/>
              <a:t>Extra Electrical Energy storage</a:t>
            </a:r>
            <a:endParaRPr lang="en-JM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3352800"/>
            <a:ext cx="970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sz="6000" dirty="0" smtClean="0"/>
              <a:t>VS</a:t>
            </a:r>
            <a:endParaRPr lang="en-JM" sz="60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3/20/2012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1438</Words>
  <Application>Microsoft Office PowerPoint</Application>
  <PresentationFormat>On-screen Show (4:3)</PresentationFormat>
  <Paragraphs>461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Carron Hall Solar Energy Project A model of solar energy application in Jamaica</vt:lpstr>
      <vt:lpstr>A Call to Action</vt:lpstr>
      <vt:lpstr>Residents Collect Water from ‘Gully’</vt:lpstr>
      <vt:lpstr>Trek Up the slippery Slopes</vt:lpstr>
      <vt:lpstr>Project Objective</vt:lpstr>
      <vt:lpstr>Alternatives</vt:lpstr>
      <vt:lpstr>Advantages of Solar Systems</vt:lpstr>
      <vt:lpstr>Generation Design Considerations</vt:lpstr>
      <vt:lpstr>Storage Design Considerations</vt:lpstr>
      <vt:lpstr>System Design Considerations</vt:lpstr>
      <vt:lpstr>Scope of Works </vt:lpstr>
      <vt:lpstr>Standard Testing Conditions (STC)</vt:lpstr>
      <vt:lpstr>PV Module Specifications 6x180 Watt Mono Silicon Modules</vt:lpstr>
      <vt:lpstr>System Schematics Final Design</vt:lpstr>
      <vt:lpstr>Project Cost – Local Component</vt:lpstr>
      <vt:lpstr>Project Cost – Oversees Component</vt:lpstr>
      <vt:lpstr>Project Schedule</vt:lpstr>
      <vt:lpstr>Onsite Installation Begins</vt:lpstr>
      <vt:lpstr>Crib for PV Array of 6 x 180 W Mono Silicon  Modules</vt:lpstr>
      <vt:lpstr>Installation in Sections</vt:lpstr>
      <vt:lpstr>Complete PV Installation</vt:lpstr>
      <vt:lpstr>Submersible Pump inside pump house</vt:lpstr>
      <vt:lpstr>View from the Slope</vt:lpstr>
      <vt:lpstr>Inspection</vt:lpstr>
      <vt:lpstr>Two Underground Tanks 3000 gals each</vt:lpstr>
      <vt:lpstr>2 Inch pipe carrying water 2000 feet to tanks at Primary school</vt:lpstr>
      <vt:lpstr>Completed System in Operation</vt:lpstr>
      <vt:lpstr>Project Benefits</vt:lpstr>
      <vt:lpstr>Project Economic and Environmental Analysis</vt:lpstr>
      <vt:lpstr>Handing Over Ceremony</vt:lpstr>
      <vt:lpstr>Concluding Remarks </vt:lpstr>
      <vt:lpstr>Concluding Remarks Cont’d</vt:lpstr>
      <vt:lpstr>Acknowledgements</vt:lpstr>
      <vt:lpstr>THANK YOU - For your time and attention 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Case</dc:creator>
  <cp:lastModifiedBy>Andre White</cp:lastModifiedBy>
  <cp:revision>157</cp:revision>
  <dcterms:created xsi:type="dcterms:W3CDTF">2006-08-16T00:00:00Z</dcterms:created>
  <dcterms:modified xsi:type="dcterms:W3CDTF">2012-03-20T22:47:05Z</dcterms:modified>
</cp:coreProperties>
</file>